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3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1B9E3-EE60-40DF-A9B0-AE27FA14577A}" v="5" dt="2023-11-19T18:14:32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DZ Gamer11" userId="44124b9ff5bd0553" providerId="LiveId" clId="{6271B9E3-EE60-40DF-A9B0-AE27FA14577A}"/>
    <pc:docChg chg="undo custSel modSld">
      <pc:chgData name="BDZ Gamer11" userId="44124b9ff5bd0553" providerId="LiveId" clId="{6271B9E3-EE60-40DF-A9B0-AE27FA14577A}" dt="2023-11-19T18:15:09.681" v="17" actId="9405"/>
      <pc:docMkLst>
        <pc:docMk/>
      </pc:docMkLst>
      <pc:sldChg chg="addSp delSp mod">
        <pc:chgData name="BDZ Gamer11" userId="44124b9ff5bd0553" providerId="LiveId" clId="{6271B9E3-EE60-40DF-A9B0-AE27FA14577A}" dt="2023-11-19T18:15:09.681" v="17" actId="9405"/>
        <pc:sldMkLst>
          <pc:docMk/>
          <pc:sldMk cId="2447204864" sldId="271"/>
        </pc:sldMkLst>
        <pc:inkChg chg="add del">
          <ac:chgData name="BDZ Gamer11" userId="44124b9ff5bd0553" providerId="LiveId" clId="{6271B9E3-EE60-40DF-A9B0-AE27FA14577A}" dt="2023-11-19T18:14:32.017" v="8"/>
          <ac:inkMkLst>
            <pc:docMk/>
            <pc:sldMk cId="2447204864" sldId="271"/>
            <ac:inkMk id="5" creationId="{E94FC3D9-D530-E1B5-416F-1B467ADA06CE}"/>
          </ac:inkMkLst>
        </pc:inkChg>
        <pc:inkChg chg="add del">
          <ac:chgData name="BDZ Gamer11" userId="44124b9ff5bd0553" providerId="LiveId" clId="{6271B9E3-EE60-40DF-A9B0-AE27FA14577A}" dt="2023-11-19T18:14:32.017" v="7"/>
          <ac:inkMkLst>
            <pc:docMk/>
            <pc:sldMk cId="2447204864" sldId="271"/>
            <ac:inkMk id="6" creationId="{8503C612-9161-CCC2-A459-E9A591F25483}"/>
          </ac:inkMkLst>
        </pc:inkChg>
        <pc:inkChg chg="add del">
          <ac:chgData name="BDZ Gamer11" userId="44124b9ff5bd0553" providerId="LiveId" clId="{6271B9E3-EE60-40DF-A9B0-AE27FA14577A}" dt="2023-11-19T18:14:32.013" v="5"/>
          <ac:inkMkLst>
            <pc:docMk/>
            <pc:sldMk cId="2447204864" sldId="271"/>
            <ac:inkMk id="7" creationId="{2C811525-8CFA-8F05-1D3A-8D48CAE8F978}"/>
          </ac:inkMkLst>
        </pc:inkChg>
        <pc:inkChg chg="add del">
          <ac:chgData name="BDZ Gamer11" userId="44124b9ff5bd0553" providerId="LiveId" clId="{6271B9E3-EE60-40DF-A9B0-AE27FA14577A}" dt="2023-11-19T18:14:32.017" v="9"/>
          <ac:inkMkLst>
            <pc:docMk/>
            <pc:sldMk cId="2447204864" sldId="271"/>
            <ac:inkMk id="8" creationId="{85DEC023-E6CC-5A1F-F713-EBDE31CAABD6}"/>
          </ac:inkMkLst>
        </pc:inkChg>
        <pc:inkChg chg="add del">
          <ac:chgData name="BDZ Gamer11" userId="44124b9ff5bd0553" providerId="LiveId" clId="{6271B9E3-EE60-40DF-A9B0-AE27FA14577A}" dt="2023-11-19T18:14:32.016" v="6"/>
          <ac:inkMkLst>
            <pc:docMk/>
            <pc:sldMk cId="2447204864" sldId="271"/>
            <ac:inkMk id="9" creationId="{7DC485AD-C85D-952E-370E-897631AD0A57}"/>
          </ac:inkMkLst>
        </pc:inkChg>
        <pc:inkChg chg="add del">
          <ac:chgData name="BDZ Gamer11" userId="44124b9ff5bd0553" providerId="LiveId" clId="{6271B9E3-EE60-40DF-A9B0-AE27FA14577A}" dt="2023-11-19T18:15:09.681" v="17" actId="9405"/>
          <ac:inkMkLst>
            <pc:docMk/>
            <pc:sldMk cId="2447204864" sldId="271"/>
            <ac:inkMk id="10" creationId="{9D68A283-BCF8-E884-9755-42E8A0639BD0}"/>
          </ac:inkMkLst>
        </pc:inkChg>
        <pc:inkChg chg="add del">
          <ac:chgData name="BDZ Gamer11" userId="44124b9ff5bd0553" providerId="LiveId" clId="{6271B9E3-EE60-40DF-A9B0-AE27FA14577A}" dt="2023-11-19T18:15:09.375" v="16" actId="9405"/>
          <ac:inkMkLst>
            <pc:docMk/>
            <pc:sldMk cId="2447204864" sldId="271"/>
            <ac:inkMk id="11" creationId="{5D3941E2-CCED-20A9-DB0F-8518EEB7779E}"/>
          </ac:inkMkLst>
        </pc:inkChg>
        <pc:inkChg chg="add del">
          <ac:chgData name="BDZ Gamer11" userId="44124b9ff5bd0553" providerId="LiveId" clId="{6271B9E3-EE60-40DF-A9B0-AE27FA14577A}" dt="2023-11-19T18:15:09.063" v="15" actId="9405"/>
          <ac:inkMkLst>
            <pc:docMk/>
            <pc:sldMk cId="2447204864" sldId="271"/>
            <ac:inkMk id="12" creationId="{508F0055-9091-A373-1A8F-421540A4AFEA}"/>
          </ac:inkMkLst>
        </pc:inkChg>
        <pc:inkChg chg="add del">
          <ac:chgData name="BDZ Gamer11" userId="44124b9ff5bd0553" providerId="LiveId" clId="{6271B9E3-EE60-40DF-A9B0-AE27FA14577A}" dt="2023-11-19T18:15:08.716" v="14" actId="9405"/>
          <ac:inkMkLst>
            <pc:docMk/>
            <pc:sldMk cId="2447204864" sldId="271"/>
            <ac:inkMk id="13" creationId="{FE7FF91C-724F-4728-7BC7-B9AE5EAF2EF1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CCC0-25C1-4245-9918-6888B4D0CEC2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4B8A-0E00-41B2-ABC9-FEEEF72C937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5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7DC4D-2D0C-48C1-771C-F4B550DAF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3DC8BF-9C1D-9B21-5BDF-6DE0AA18C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34CA1B-626F-BF47-73DA-AAA88CF6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30D-C541-4881-A122-E8D0327EC818}" type="datetime1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2ABBFA-6A56-6B27-A27F-F1730BFC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235C41-0A2B-7ACE-FFB2-FF958691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94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8F4B3-B03D-AD27-AEE1-3F70F6D3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439E4C3-7C18-92B4-3E2A-BF9DD81EA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494A86-E7FB-4FE8-A465-4172382D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112CD-B526-4836-8D61-5AF36490E942}" type="datetime1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E0F754-DEAD-D118-486A-67DAF4607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5A9BDC-DF9A-905F-A086-97B6B040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49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C1E8A9-2F21-1991-F9E8-D50292B69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D629BF-43DF-FCCD-1E25-1AD0BB7F9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B20D7D-A17E-E59C-5C2D-A9C986673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7C06-A98F-40AD-B1FF-39F79D088D36}" type="datetime1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C9EF0D-0EEB-7502-D63D-3BE89580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D9E309-59EA-0098-5B37-1ADF158D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77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18C7B-EC70-0E67-8F4F-AE367EA3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8845D8-02CD-4A49-5981-60EC688CD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6FF134-5C1A-5C09-483E-C87E08ACE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FBD1B-3819-4C14-9DA8-51E1EFDE33AE}" type="datetime1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52E449-96E6-4B63-3D8C-AC2BFBB0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E095C-4E3C-32CF-D66B-85F967FE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65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B3FAB-6F7B-C680-4C73-F075D7C22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B6278E-6CB8-9430-56C9-9F2F66DA1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280BD4-806D-38AB-DF39-FB9F93F9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B0125-167D-4F30-9046-5044898DB472}" type="datetime1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B85F1-8853-7F0F-4C21-E079718E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91FB12-C179-EE28-8A4B-DD2CE434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44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71448-DD77-B13C-81A2-9B24321C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321BB8-25FD-1990-BA94-F2509BE69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03043A-62B1-3A86-B077-FBA358915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AA2737-1AE6-7EBB-9ECF-94A3A51C9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F096C-0C3A-476F-B71C-8DF54DA1B142}" type="datetime1">
              <a:rPr lang="pt-BR" smtClean="0"/>
              <a:t>19/11/2023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B67846-27AA-70B5-4AF5-A45DAEFC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530B2F-A7EE-F9D4-2B79-DC769965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67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FDD8-EA5F-6044-C63D-890BB9BC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87AE90-E9EB-75D0-73C6-10CE7E941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6D1EF6-EDAF-64B0-4B70-EBA3235F2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9EB0B71-9455-B292-B30C-FF06C4C038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54C086-B125-B13C-3472-DDDC88AEF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196EACF-E277-B3AB-FDBC-AF94FF97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5CAB-A6BB-4DAD-AA59-02A7FA400DCB}" type="datetime1">
              <a:rPr lang="pt-BR" smtClean="0"/>
              <a:t>19/11/2023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4BB39EB-F572-839A-F2A3-727D174A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A9CFCED-D220-BB07-F773-1039D276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77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2C10D-52A7-F96E-B1F4-5A34EE87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9CD188-1517-DB43-0EB2-971F1C89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761E7-F12C-4D4A-A940-0A2D17698ACB}" type="datetime1">
              <a:rPr lang="pt-BR" smtClean="0"/>
              <a:t>19/11/2023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53BE887-9441-28CF-91DC-BBEF17CF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DF0BD3-11B4-CFB2-3DBA-925FD871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35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6AC8EDD-C12E-52A7-CCD2-218FD847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69C4-74E8-431C-A328-AD0F8FB4A6B0}" type="datetime1">
              <a:rPr lang="pt-BR" smtClean="0"/>
              <a:t>19/11/2023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779ED4-9F24-EDD2-FC70-F9F5062B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0C76CA-1C87-9FC6-897A-7C27FA4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09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0070C-D711-9799-B5B3-4512A27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F460CB-AE93-3AB5-3B78-784ED6313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0FC8FB-911D-6668-C9CB-6993CBA01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4907FD-8675-1200-6B7D-3606B817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2356-3514-4AEA-935A-BA0C7A943E05}" type="datetime1">
              <a:rPr lang="pt-BR" smtClean="0"/>
              <a:t>19/11/2023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F730B5-41F1-5D5A-7D8F-85153404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7D69F9-34DB-7CC4-4350-2121DF33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59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F71DC-7D94-2D5D-2070-7689F2F9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4A4309-FC3E-0803-A0D8-2885B056F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471EB1-2A73-BD45-83FF-1CD0FE9BD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FE5D6E-4378-C94C-E0A0-37F5A37C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8BBC4-081B-46C0-92C7-AA4D8D538549}" type="datetime1">
              <a:rPr lang="pt-BR" smtClean="0"/>
              <a:t>19/11/2023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9CB534-3E6C-06A2-BE7D-832D1E1AD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117EAA-96C4-FC26-EA5E-399413A4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16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9A186D9-AEEF-5701-E91C-91945427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4362AA-A1ED-677D-7649-47DF0AEFA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903740-D71C-E781-EE72-B480B8A91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A15AE-C369-42CC-9B45-6ECA6A0C4302}" type="datetime1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024D1E-0DC7-6383-E4AF-C66AF824F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15C18A-5EE6-713D-F89E-BE00C6F8F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FCEFB-AD71-4A15-A10B-A64060B905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33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ex.b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juda.hubcount.com.br/pt-BR/articles/3403754-indice-de-kanitz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ebrae.com.br/sites/PortalSebrae/artigos/a-taxa-de-sobrevivencia-das-empresas-no-brasil,d5147a3a415f5810VgnVCM1000001b00320aRCR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3ADAB-85AA-CA11-DC9E-B5A879A6DC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EMPREENDEDORISMO, INOVAÇÃO E INDÚSTRIA 4.0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9A23C3-517D-C7D5-5815-86F27B4A0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Aulas capítulos 5 a 9</a:t>
            </a:r>
          </a:p>
          <a:p>
            <a:r>
              <a:rPr lang="pt-BR" dirty="0"/>
              <a:t>Referência para prova do segundo bimestre 2023/2.</a:t>
            </a:r>
          </a:p>
          <a:p>
            <a:r>
              <a:rPr lang="pt-BR" dirty="0"/>
              <a:t>PROF. EDISON LUIZ LEISMANN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0C5513-CC43-BA6A-2DB4-566BCD39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078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AFDD0-FEA0-AFA1-601A-4397837CE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03" y="365125"/>
            <a:ext cx="11752976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Resumindo, existe uma importante ação que somente o próprio empreendedor pode e deve fazer pelo seu empreendimento: </a:t>
            </a:r>
            <a:r>
              <a:rPr lang="pt-BR" b="1" dirty="0">
                <a:highlight>
                  <a:srgbClr val="FFFF00"/>
                </a:highlight>
              </a:rPr>
              <a:t>planejar!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36D623-CC4B-6EFB-47D9-93F24264D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02" y="2005012"/>
            <a:ext cx="11828477" cy="4351338"/>
          </a:xfrm>
        </p:spPr>
        <p:txBody>
          <a:bodyPr/>
          <a:lstStyle/>
          <a:p>
            <a:r>
              <a:rPr lang="pt-BR" dirty="0"/>
              <a:t>Novamente, recorrendo ao exemplo dos Estados Unidos, muito do sucesso das empresas em estágio de </a:t>
            </a:r>
            <a:r>
              <a:rPr lang="pt-BR" dirty="0" err="1"/>
              <a:t>maturi-dade</a:t>
            </a:r>
            <a:r>
              <a:rPr lang="pt-BR" dirty="0"/>
              <a:t> é creditado ao empreendedor que planejou corretamente seu negócio e realizou uma análise de viabilidade criteriosa do empreendimento antes de colocá-lo em prática. </a:t>
            </a:r>
          </a:p>
          <a:p>
            <a:r>
              <a:rPr lang="pt-BR" dirty="0"/>
              <a:t>Na pesquisa efetuada pelo SBA  comprovou-se que uma das principais razões de falência das </a:t>
            </a:r>
            <a:r>
              <a:rPr lang="pt-BR" b="1" i="1" dirty="0"/>
              <a:t>startups</a:t>
            </a:r>
            <a:r>
              <a:rPr lang="pt-BR" dirty="0"/>
              <a:t> americanas é a falta de planejamento do negócio, exatamente como ocorre no Brasil.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CF6FB3-CC44-130A-3EF0-BE122122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06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8F0724-1ED8-76E9-8E51-37544D8E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11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72E67C-8AF7-634D-DE8D-0AE5C091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63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DF903-8530-3545-C4BF-4CB4EEA0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PLANO DE NEGÓCIOS MOSTRANDO A VIABILIDADE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C4850D-770F-1AD2-DDB1-4B413E46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12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B56E2F-B0B3-F392-5884-F3D93F8F8675}"/>
              </a:ext>
            </a:extLst>
          </p:cNvPr>
          <p:cNvSpPr txBox="1"/>
          <p:nvPr/>
        </p:nvSpPr>
        <p:spPr>
          <a:xfrm>
            <a:off x="185956" y="1690688"/>
            <a:ext cx="118200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importante que o plano de negócios possa demonstrar a viabilidade de se atingir uma situação futura, mostrando como a empresa pretende chegar lá.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plano de negócios é um documento usado para descrever um empreendimento e o modelo de negócio que sustenta a empresa. Sua elaboração envolve um processo de aprendizagem e autoconhecimento e ainda permite ao empreendedor situar-se no seu ambiente de negócios.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825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92C3A2-D22B-9ED8-5D9C-CE4C412B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13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5B2B49-6E4D-9EBC-C36D-DE30F687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0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023D48-CD08-E19E-DE6A-7C37D2FD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14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643B63-77FC-EFF3-443B-AE8A2B73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8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108F9-5FEE-76C5-4638-C40D4DA9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15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05C319-4306-F8EF-7C07-AC2E608EF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B16FB-D2CA-9233-4733-A4760005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1" y="1"/>
            <a:ext cx="11194409" cy="1690688"/>
          </a:xfrm>
        </p:spPr>
        <p:txBody>
          <a:bodyPr>
            <a:normAutofit fontScale="90000"/>
          </a:bodyPr>
          <a:lstStyle/>
          <a:p>
            <a:r>
              <a:rPr lang="pt-BR" dirty="0"/>
              <a:t>Sugerida para pequenas empresas manufatureiras em geral.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4B89E5-35D2-4D51-5127-1107A6A0A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91" y="1825625"/>
            <a:ext cx="11873217" cy="4351338"/>
          </a:xfrm>
        </p:spPr>
        <p:txBody>
          <a:bodyPr/>
          <a:lstStyle/>
          <a:p>
            <a:r>
              <a:rPr lang="pt-BR" dirty="0"/>
              <a:t>1. Capa. A capa, apesar de não parecer, é uma das partes mais </a:t>
            </a:r>
            <a:r>
              <a:rPr lang="pt-BR" dirty="0" err="1"/>
              <a:t>impor-tantes</a:t>
            </a:r>
            <a:r>
              <a:rPr lang="pt-BR" dirty="0"/>
              <a:t> do plano de negócios, pois é a primeira parte visualizada por quem o lê, devendo, portanto, ser feita de maneira enxuta e com as informações necessárias e pertinentes.</a:t>
            </a:r>
          </a:p>
          <a:p>
            <a:r>
              <a:rPr lang="pt-BR" dirty="0"/>
              <a:t>2. Sumário. O sumário deve conter o título de cada seção do plano de negócios e a página respectiva na qual se encontra, bem como os principais assuntos relacionados em cada seção. </a:t>
            </a:r>
          </a:p>
          <a:p>
            <a:r>
              <a:rPr lang="pt-BR" dirty="0"/>
              <a:t>Isso facilita ao leitor encontrar rapidamente o que lhe interessa. Qualquer editor de textos permite a confecção automática de sumários e tabelas de conteúdo bastante apresentáveis.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60CE3F-506E-D99B-6235-86BA360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204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2E9F30-DB3C-D607-8767-5FF15E1B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17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36567B-BCA1-C110-24C9-E8C477A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26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CD241B-8B88-FE01-B430-167ECDCE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18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C42033-A95C-5F9C-FCAA-0BDA4CA6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34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340A76-F19D-61D6-845E-F6980085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19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7BCA47-DFFA-61A0-6154-F4DA868CE232}"/>
              </a:ext>
            </a:extLst>
          </p:cNvPr>
          <p:cNvSpPr txBox="1"/>
          <p:nvPr/>
        </p:nvSpPr>
        <p:spPr>
          <a:xfrm>
            <a:off x="112630" y="0"/>
            <a:ext cx="119759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highlight>
                  <a:srgbClr val="FFFF00"/>
                </a:highlight>
              </a:rPr>
              <a:t>Plano operacional. Esta seção deve apresentar as ações que a empresa planeja em seu sistema produtivo e o processo de produção.</a:t>
            </a:r>
          </a:p>
          <a:p>
            <a:r>
              <a:rPr lang="pt-BR" b="1" dirty="0">
                <a:highlight>
                  <a:srgbClr val="FFFF00"/>
                </a:highlight>
              </a:rPr>
              <a:t>indicando o impacto das ações em seus parâmetros de avaliação de produção. </a:t>
            </a:r>
          </a:p>
          <a:p>
            <a:r>
              <a:rPr lang="pt-BR" b="1" dirty="0">
                <a:highlight>
                  <a:srgbClr val="FFFF00"/>
                </a:highlight>
              </a:rPr>
              <a:t>Deve conter informações operacionais atuais e previstas de fatores como: lead time do produto ou serviço, percentual de entregas a tempo (</a:t>
            </a:r>
            <a:r>
              <a:rPr lang="pt-BR" b="1" dirty="0" err="1">
                <a:highlight>
                  <a:srgbClr val="FFFF00"/>
                </a:highlight>
              </a:rPr>
              <a:t>on</a:t>
            </a:r>
            <a:r>
              <a:rPr lang="pt-BR" b="1" dirty="0">
                <a:highlight>
                  <a:srgbClr val="FFFF00"/>
                </a:highlight>
              </a:rPr>
              <a:t> time delivery), rotatividade do inventário, índice de refugo, lead time de desenvolvimento de produto ou serviço etc.</a:t>
            </a:r>
          </a:p>
          <a:p>
            <a:endParaRPr lang="pt-BR" b="1" dirty="0"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72C5ED-9FDC-2948-0391-CBE05938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162"/>
            <a:ext cx="12192000" cy="51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9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4EFE4-519D-6DB5-BA2B-2E70D280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5- O PLANO DE NEGÓCIOS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14A763-A308-ECB9-4411-C7062B903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25625"/>
            <a:ext cx="11769754" cy="4351338"/>
          </a:xfrm>
        </p:spPr>
        <p:txBody>
          <a:bodyPr>
            <a:normAutofit lnSpcReduction="10000"/>
          </a:bodyPr>
          <a:lstStyle/>
          <a:p>
            <a:r>
              <a:rPr lang="pt-BR" i="1" dirty="0">
                <a:highlight>
                  <a:srgbClr val="FFFF00"/>
                </a:highlight>
              </a:rPr>
              <a:t>Business </a:t>
            </a:r>
            <a:r>
              <a:rPr lang="pt-BR" i="1" dirty="0" err="1">
                <a:highlight>
                  <a:srgbClr val="FFFF00"/>
                </a:highlight>
              </a:rPr>
              <a:t>Plan</a:t>
            </a:r>
            <a:r>
              <a:rPr lang="pt-BR" dirty="0"/>
              <a:t>.</a:t>
            </a:r>
          </a:p>
          <a:p>
            <a:r>
              <a:rPr lang="pt-BR" dirty="0"/>
              <a:t>Empreendedores precisam saber planejar suas ações e delinear as estratégias da empresa a ser criada ou em crescimento.</a:t>
            </a:r>
          </a:p>
          <a:p>
            <a:r>
              <a:rPr lang="pt-BR" dirty="0"/>
              <a:t>Nos últimos anos, o plano de negócios atingiu notoriedade como instrumento de captação de recursos financeiros junto a capitalistas de risco e investidores-anjo, principalmente no tocante às empresas com propostas inovadoras.</a:t>
            </a:r>
          </a:p>
          <a:p>
            <a:r>
              <a:rPr lang="pt-BR" dirty="0"/>
              <a:t>No Brasil, foi justamente o setor de software que começou a popularizar o uso do plano de negócios com os empreendedores brasileiros, por meio do Programa Softex.</a:t>
            </a:r>
          </a:p>
          <a:p>
            <a:r>
              <a:rPr lang="pt-BR" dirty="0">
                <a:hlinkClick r:id="rId2"/>
              </a:rPr>
              <a:t>https://softex.br/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24F4FF-960A-6781-6374-A1C13EE6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362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1F50A2-BADB-162B-3B65-F25C9764E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20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063BFC-042F-1ACE-27E9-D93E8A60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96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8977-88E6-917E-E4B3-FE2D3E1B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FINANCEIRO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7528FA-0C46-B2F9-A790-291CA591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Plano financeiro. A seção de finanças deve apresentar em números todas as ações planejadas para a empresa e as comprovações, por meio de projeções futuras (de quanto capital necessita, quando e com qual propósito) de sucesso do negócio. Deve conter demonstrativo de fluxo de caixa com horizonte de, pelo menos, três anos; balanço patrimonial; análise do ponto de equilíbrio; necessidades de investimento; </a:t>
            </a:r>
            <a:r>
              <a:rPr lang="pt-BR" dirty="0" err="1"/>
              <a:t>demons-trativos</a:t>
            </a:r>
            <a:r>
              <a:rPr lang="pt-BR" dirty="0"/>
              <a:t> de resultados; análise de indicadores financeiros do negócio, como faturamento previsto, margem prevista, prazo de retorno sobre o investimento inicial (</a:t>
            </a:r>
            <a:r>
              <a:rPr lang="pt-BR" dirty="0" err="1"/>
              <a:t>payback</a:t>
            </a:r>
            <a:r>
              <a:rPr lang="pt-BR" dirty="0"/>
              <a:t>), taxa interna de retorno (TIR) etc.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AD97CD-C61C-06E1-22DC-3D70C7AD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380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E1184-1C2D-38CD-5631-7A25A460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22</a:t>
            </a:fld>
            <a:endParaRPr lang="pt-BR"/>
          </a:p>
        </p:txBody>
      </p:sp>
      <p:pic>
        <p:nvPicPr>
          <p:cNvPr id="4098" name="Picture 2" descr="Close-up empresários reunidos para discutir a situação do mercado. Conceito de negócio financeiro - Foto de stock de Finanças royalty-free">
            <a:extLst>
              <a:ext uri="{FF2B5EF4-FFF2-40B4-BE49-F238E27FC236}">
                <a16:creationId xmlns:a16="http://schemas.microsoft.com/office/drawing/2014/main" id="{BC1C3B91-2CF4-9828-F13A-F944A476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" y="755009"/>
            <a:ext cx="11989837" cy="589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EAD2E5C-1C7F-16D0-AE9C-963DD5D7CB28}"/>
              </a:ext>
            </a:extLst>
          </p:cNvPr>
          <p:cNvSpPr txBox="1"/>
          <p:nvPr/>
        </p:nvSpPr>
        <p:spPr>
          <a:xfrm>
            <a:off x="706772" y="20614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PLANO FINANCEIRO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615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E1184-1C2D-38CD-5631-7A25A460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23</a:t>
            </a:fld>
            <a:endParaRPr lang="pt-BR"/>
          </a:p>
        </p:txBody>
      </p:sp>
      <p:pic>
        <p:nvPicPr>
          <p:cNvPr id="3074" name="Picture 2" descr="Empresários que trabalham com Inteligência Artificial (IA) no negócio futurista, tecnologia de Machine Learning e conceito de inovação - Foto de stock de Adulto maduro royalty-free">
            <a:extLst>
              <a:ext uri="{FF2B5EF4-FFF2-40B4-BE49-F238E27FC236}">
                <a16:creationId xmlns:a16="http://schemas.microsoft.com/office/drawing/2014/main" id="{743AAE74-6CEA-1F1B-33C4-C82A1845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" y="1184988"/>
            <a:ext cx="12039600" cy="567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F58CD06-ABF1-8FA3-03D2-B0C6124A0C9C}"/>
              </a:ext>
            </a:extLst>
          </p:cNvPr>
          <p:cNvSpPr txBox="1"/>
          <p:nvPr/>
        </p:nvSpPr>
        <p:spPr>
          <a:xfrm>
            <a:off x="699861" y="358522"/>
            <a:ext cx="945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Estrutura do Plano de Negócios para empresas focadas em inovação e tecnologia</a:t>
            </a:r>
          </a:p>
        </p:txBody>
      </p:sp>
    </p:spTree>
    <p:extLst>
      <p:ext uri="{BB962C8B-B14F-4D97-AF65-F5344CB8AC3E}">
        <p14:creationId xmlns:p14="http://schemas.microsoft.com/office/powerpoint/2010/main" val="442493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E1184-1C2D-38CD-5631-7A25A460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24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29C371-A3E4-FA74-72D5-F4DF0BD36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6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E1184-1C2D-38CD-5631-7A25A460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25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CDAD0D7-5D1C-0A9D-F5BC-38B017BE722D}"/>
              </a:ext>
            </a:extLst>
          </p:cNvPr>
          <p:cNvSpPr txBox="1"/>
          <p:nvPr/>
        </p:nvSpPr>
        <p:spPr>
          <a:xfrm>
            <a:off x="404769" y="247124"/>
            <a:ext cx="6094602" cy="714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6.3. Necessidades do cliente </a:t>
            </a:r>
          </a:p>
          <a:p>
            <a:r>
              <a:rPr lang="pt-BR" sz="2000" dirty="0"/>
              <a:t>6.4. Benefícios do produto </a:t>
            </a:r>
          </a:p>
          <a:p>
            <a:r>
              <a:rPr lang="pt-BR" sz="2000" dirty="0"/>
              <a:t>6.5. Competidores </a:t>
            </a:r>
          </a:p>
          <a:p>
            <a:r>
              <a:rPr lang="pt-BR" sz="2000" dirty="0"/>
              <a:t>6.6. Vantagem competitiva</a:t>
            </a:r>
          </a:p>
          <a:p>
            <a:endParaRPr lang="pt-BR" sz="2000" dirty="0"/>
          </a:p>
          <a:p>
            <a:r>
              <a:rPr lang="pt-BR" sz="2000" b="1" dirty="0"/>
              <a:t>7. Marketing e vendas </a:t>
            </a:r>
          </a:p>
          <a:p>
            <a:r>
              <a:rPr lang="pt-BR" sz="2000" dirty="0"/>
              <a:t>7.1. Produto </a:t>
            </a:r>
          </a:p>
          <a:p>
            <a:r>
              <a:rPr lang="pt-BR" sz="2000" dirty="0"/>
              <a:t>7.2. Preço </a:t>
            </a:r>
          </a:p>
          <a:p>
            <a:r>
              <a:rPr lang="pt-BR" sz="2000" dirty="0"/>
              <a:t>7.3. Praça </a:t>
            </a:r>
          </a:p>
          <a:p>
            <a:r>
              <a:rPr lang="pt-BR" sz="2000" dirty="0"/>
              <a:t>7.4. Promoção</a:t>
            </a:r>
          </a:p>
          <a:p>
            <a:r>
              <a:rPr lang="pt-BR" sz="2000" dirty="0"/>
              <a:t>7.5. Estratégia de vendas </a:t>
            </a:r>
          </a:p>
          <a:p>
            <a:r>
              <a:rPr lang="pt-BR" sz="2000" dirty="0"/>
              <a:t>7.6. Projeção de vendas </a:t>
            </a:r>
          </a:p>
          <a:p>
            <a:r>
              <a:rPr lang="pt-BR" sz="2000" dirty="0"/>
              <a:t>7.7. Parcerias estratégicas</a:t>
            </a:r>
          </a:p>
          <a:p>
            <a:endParaRPr lang="pt-BR" sz="2000" dirty="0"/>
          </a:p>
          <a:p>
            <a:r>
              <a:rPr lang="pt-BR" sz="2000" b="1" dirty="0"/>
              <a:t>8. Estrutura e operação</a:t>
            </a:r>
          </a:p>
          <a:p>
            <a:r>
              <a:rPr lang="pt-BR" sz="2000" dirty="0"/>
              <a:t> 8.1. Organograma funcional </a:t>
            </a:r>
          </a:p>
          <a:p>
            <a:r>
              <a:rPr lang="pt-BR" sz="2000" dirty="0"/>
              <a:t>8.2. Processos de negócio </a:t>
            </a:r>
          </a:p>
          <a:p>
            <a:r>
              <a:rPr lang="pt-BR" sz="2000" dirty="0"/>
              <a:t>8.3. Política de recursos humanos </a:t>
            </a:r>
          </a:p>
          <a:p>
            <a:r>
              <a:rPr lang="pt-BR" sz="2000" dirty="0"/>
              <a:t>8.4. Fornecedores de serviços </a:t>
            </a:r>
          </a:p>
          <a:p>
            <a:r>
              <a:rPr lang="pt-BR" sz="2000" dirty="0"/>
              <a:t>8.5. Infraestrutura e localização </a:t>
            </a:r>
          </a:p>
          <a:p>
            <a:r>
              <a:rPr lang="pt-BR" sz="2000" dirty="0"/>
              <a:t>8.6. Tecnologia</a:t>
            </a:r>
          </a:p>
          <a:p>
            <a:endParaRPr lang="pt-BR" sz="20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8777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E1184-1C2D-38CD-5631-7A25A460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26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CDAD0D7-5D1C-0A9D-F5BC-38B017BE722D}"/>
              </a:ext>
            </a:extLst>
          </p:cNvPr>
          <p:cNvSpPr txBox="1"/>
          <p:nvPr/>
        </p:nvSpPr>
        <p:spPr>
          <a:xfrm>
            <a:off x="404769" y="247124"/>
            <a:ext cx="113733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b="1" dirty="0"/>
              <a:t>9. Análise estratégica </a:t>
            </a:r>
          </a:p>
          <a:p>
            <a:r>
              <a:rPr lang="pt-BR" dirty="0"/>
              <a:t>9.1. Análise SWOT (forças e fraquezas, oportunidades e ameaças) </a:t>
            </a:r>
          </a:p>
          <a:p>
            <a:r>
              <a:rPr lang="pt-BR" dirty="0"/>
              <a:t>9.2. Cronograma de implantação</a:t>
            </a:r>
          </a:p>
          <a:p>
            <a:endParaRPr lang="pt-BR" dirty="0"/>
          </a:p>
          <a:p>
            <a:r>
              <a:rPr lang="pt-BR" b="1" dirty="0"/>
              <a:t>10. Previsões dos resultados econômicos e financeiros </a:t>
            </a:r>
          </a:p>
          <a:p>
            <a:endParaRPr lang="pt-BR" dirty="0"/>
          </a:p>
          <a:p>
            <a:r>
              <a:rPr lang="pt-BR" dirty="0"/>
              <a:t>10.1. Evolução dos resultados econômicos e financeiros (projetados) </a:t>
            </a:r>
          </a:p>
          <a:p>
            <a:r>
              <a:rPr lang="pt-BR" dirty="0"/>
              <a:t>10.2. Composição dos principais gastos </a:t>
            </a:r>
          </a:p>
          <a:p>
            <a:r>
              <a:rPr lang="pt-BR" dirty="0"/>
              <a:t>10.3. Investimentos </a:t>
            </a:r>
          </a:p>
          <a:p>
            <a:r>
              <a:rPr lang="pt-BR" dirty="0"/>
              <a:t>10.4. Indicadores de rentabilidade </a:t>
            </a:r>
          </a:p>
          <a:p>
            <a:r>
              <a:rPr lang="pt-BR" dirty="0"/>
              <a:t>10.5. Necessidade de aporte e contrapartida </a:t>
            </a:r>
          </a:p>
          <a:p>
            <a:r>
              <a:rPr lang="pt-BR" dirty="0"/>
              <a:t>10.6. Cenários alternativos</a:t>
            </a:r>
          </a:p>
          <a:p>
            <a:r>
              <a:rPr lang="pt-BR" dirty="0"/>
              <a:t>11. Anexos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0774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E1184-1C2D-38CD-5631-7A25A460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27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03475A6-240F-1D56-BC6D-2A95EE6B8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024"/>
            <a:ext cx="12192000" cy="48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38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E1184-1C2D-38CD-5631-7A25A460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28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375A6FE-457D-93A8-C15A-5E710542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375"/>
            <a:ext cx="12192000" cy="501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E1184-1C2D-38CD-5631-7A25A460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29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DFAF8D-AC27-3175-3ADA-EE195EF1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126"/>
            <a:ext cx="12192000" cy="51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83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B7E044-5EDC-256E-BAC9-456163CC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A935B0-C9DD-684D-9BF6-5BF737D3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30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E1184-1C2D-38CD-5631-7A25A460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30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1A766-F303-BE01-7789-DC73918B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905"/>
            <a:ext cx="12192000" cy="567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67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4E249E-F214-DB1C-8D3B-AF02E178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31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5BBD51-8A20-997A-56FC-3AFAC0AD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296568"/>
            <a:ext cx="12033380" cy="62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7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DF94E8-5459-DA04-A4B7-200578F8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32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FE2B2CC-ACC4-5BF3-39E3-B9697384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190625"/>
            <a:ext cx="110966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57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12C649-91A4-118A-9F4A-7C74A93A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33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997E69-FC5E-065C-270B-534F2C01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1" y="213480"/>
            <a:ext cx="9586718" cy="49034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C7E1B59-9EE5-E77E-C829-F71C77B3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1" y="4721290"/>
            <a:ext cx="9972675" cy="21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36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92E223-8CAB-CA73-C1EB-85870E74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34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B3192DB-5C60-8A66-DE6B-052AABFC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8" y="0"/>
            <a:ext cx="7756947" cy="614701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D6F65F9-7820-EAFE-26A5-6F4B54735815}"/>
              </a:ext>
            </a:extLst>
          </p:cNvPr>
          <p:cNvSpPr txBox="1"/>
          <p:nvPr/>
        </p:nvSpPr>
        <p:spPr>
          <a:xfrm>
            <a:off x="339134" y="5916902"/>
            <a:ext cx="9383706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https://ajuda.hubcount.com.br/pt-BR/articles/3403754-indice-de-kanitz</a:t>
            </a:r>
            <a:r>
              <a:rPr lang="pt-BR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68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0E05EE-CD0A-FE77-D1C7-F1A25235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35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EA5FF07-2D90-C5C1-5DC9-1240F40F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83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C46F67-50DF-DE06-F74D-2B22C809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36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036FC2-FCB2-E5D8-EB4A-9AF3223D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34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9E5FBB-CA00-E8AC-49FA-7772D44D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37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CDB25F-BCE3-178A-CDFB-D1554112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8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2A41E8-4F7A-7CE0-C9B6-89EFE549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38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8295CD-DF63-4CE7-C842-47BEB0E7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07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1D4429-4A47-694D-E4B3-1037220F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39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FC9C9D9-5E92-1D85-0029-F76DB08A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4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05C6F-C4C3-B3CB-2926-79452E72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Por que planejar?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E38B6E-AB37-5655-3A6E-8B74C570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Já foi mencionado que o índice de mortalidade das micro e pequenas empresas brasileiras, nos primeiros anos de existência, atinge percentuais não desprezíveis, o que tem sido motivo de análise e discussão em vários âmbitos da sociedade, do meio acadêmico ao empresarial. </a:t>
            </a:r>
          </a:p>
          <a:p>
            <a:r>
              <a:rPr lang="pt-BR" dirty="0"/>
              <a:t>Esse retrospecto não é uma particularidade das empresas brasileiras.</a:t>
            </a:r>
          </a:p>
          <a:p>
            <a:r>
              <a:rPr lang="pt-BR" dirty="0">
                <a:hlinkClick r:id="rId2"/>
              </a:rPr>
              <a:t>https://sebrae.com.br/sites/PortalSebrae/artigos/a-taxa-de-sobrevivencia-das-empresas-no-brasil,d5147a3a415f5810VgnVCM1000001b00320aRCRD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84B132-00C4-A273-ECF3-463A1C65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745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CD55D7-955E-E552-0B84-4ED3F2B1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40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7528AB2-D66A-71DA-9E01-6673E4A9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1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C34171-46A2-96C7-9081-8A40771C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41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E1961D-7099-FB82-FD22-6FAC147B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25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E81EB-57B1-0471-B68B-377CFF62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42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6D1122-320B-8CD6-9DD4-AD663565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1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401413-1009-8E70-DE1C-E900C37E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8C8603-C830-EF22-83F9-B3829CE4C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9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53F514-9EE2-C276-FAF5-76750EC8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75F472-9D4E-8692-6B0D-DE8B552A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8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5EF4F-4DEB-7083-2413-E23B1052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sba.gov/es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A9BD07-DAEA-7A48-6719-D96A2776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8CC880-CCB8-E275-C16E-2D814EDE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706"/>
            <a:ext cx="12192000" cy="58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0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22482-8E6F-C052-9AFD-32B86822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14A22B-0D69-FAF2-C3BB-77E602A5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19D144-B4D7-1513-592C-C8238563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7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9B07C4-E27C-348B-939F-21FAD0F6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FB-AD71-4A15-A10B-A64060B905DE}" type="slidenum">
              <a:rPr lang="pt-BR" smtClean="0"/>
              <a:t>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16F48D-A4E2-1C30-719B-472FEE987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044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916</Words>
  <Application>Microsoft Office PowerPoint</Application>
  <PresentationFormat>Widescreen</PresentationFormat>
  <Paragraphs>111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Tema do Office</vt:lpstr>
      <vt:lpstr>EMPREENDEDORISMO, INOVAÇÃO E INDÚSTRIA 4.0</vt:lpstr>
      <vt:lpstr>5- O PLANO DE NEGÓCIOS</vt:lpstr>
      <vt:lpstr>PowerPoint Presentation</vt:lpstr>
      <vt:lpstr>Por que planejar?</vt:lpstr>
      <vt:lpstr>PowerPoint Presentation</vt:lpstr>
      <vt:lpstr>PowerPoint Presentation</vt:lpstr>
      <vt:lpstr>sba.gov/es </vt:lpstr>
      <vt:lpstr>PowerPoint Presentation</vt:lpstr>
      <vt:lpstr>PowerPoint Presentation</vt:lpstr>
      <vt:lpstr> Resumindo, existe uma importante ação que somente o próprio empreendedor pode e deve fazer pelo seu empreendimento: planejar! </vt:lpstr>
      <vt:lpstr>PowerPoint Presentation</vt:lpstr>
      <vt:lpstr>O PLANO DE NEGÓCIOS MOSTRANDO A VIABILIDADE</vt:lpstr>
      <vt:lpstr>PowerPoint Presentation</vt:lpstr>
      <vt:lpstr>PowerPoint Presentation</vt:lpstr>
      <vt:lpstr>PowerPoint Presentation</vt:lpstr>
      <vt:lpstr>Sugerida para pequenas empresas manufatureiras em geral. </vt:lpstr>
      <vt:lpstr>PowerPoint Presentation</vt:lpstr>
      <vt:lpstr>PowerPoint Presentation</vt:lpstr>
      <vt:lpstr>PowerPoint Presentation</vt:lpstr>
      <vt:lpstr>PowerPoint Presentation</vt:lpstr>
      <vt:lpstr>PLANO FINANCEIRO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EMPREENDEDORISMO, INOVAÇÃO E INDÚSTRIA 4.0</dc:title>
  <dc:creator>Edison Luiz Leismann</dc:creator>
  <cp:lastModifiedBy>BDZ Gamer11</cp:lastModifiedBy>
  <cp:revision>14</cp:revision>
  <dcterms:created xsi:type="dcterms:W3CDTF">2023-09-26T18:25:34Z</dcterms:created>
  <dcterms:modified xsi:type="dcterms:W3CDTF">2023-11-19T18:15:15Z</dcterms:modified>
</cp:coreProperties>
</file>